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Lato"/>
      <p:regular r:id="rId28"/>
      <p:bold r:id="rId29"/>
      <p:italic r:id="rId30"/>
      <p:boldItalic r:id="rId31"/>
    </p:embeddedFont>
    <p:embeddedFont>
      <p:font typeface="Lato Black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42BEB0-D465-44BB-B21B-C77CCF323705}">
  <a:tblStyle styleId="{AD42BEB0-D465-44BB-B21B-C77CCF3237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La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LatoBlack-boldItalic.fntdata"/><Relationship Id="rId10" Type="http://schemas.openxmlformats.org/officeDocument/2006/relationships/slide" Target="slides/slide5.xml"/><Relationship Id="rId32" Type="http://schemas.openxmlformats.org/officeDocument/2006/relationships/font" Target="fonts/LatoBlack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baeda27469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1baeda27469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baeda27469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1baeda27469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baeda27469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1baeda27469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baeda27469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1baeda27469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baeda27469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1baeda27469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baeda27469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1baeda27469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aeda27469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1baeda27469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baeda27469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1baeda27469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baeda27469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1baeda27469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baeda27469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1baeda27469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baeda27469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1baeda27469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baeda27469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1baeda27469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8" name="Google Shape;27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be4dcceb8e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1be4dcceb8e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be4dcceb8e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1be4dcceb8e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be4dcceb8e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1be4dcceb8e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be4dcceb8e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1be4dcceb8e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baeda27469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1baeda27469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baeda27469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1baeda27469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peratla.sujith@infosys.com" TargetMode="External"/><Relationship Id="rId4" Type="http://schemas.openxmlformats.org/officeDocument/2006/relationships/hyperlink" Target="mailto:peratla.sujith@infosys.com" TargetMode="External"/><Relationship Id="rId5" Type="http://schemas.openxmlformats.org/officeDocument/2006/relationships/hyperlink" Target="mailto:peratla.sujith@infosys.com" TargetMode="External"/><Relationship Id="rId6" Type="http://schemas.openxmlformats.org/officeDocument/2006/relationships/image" Target="../media/image13.jpg"/><Relationship Id="rId7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franchiseindia.com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" y="0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1560325" y="3717975"/>
            <a:ext cx="9352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IN" sz="38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FRANCHISE DATA</a:t>
            </a:r>
            <a:endParaRPr b="1" sz="380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380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380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IN" sz="12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Dec 17th, 2022</a:t>
            </a:r>
            <a:endParaRPr b="1" sz="120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662450" y="144125"/>
            <a:ext cx="39465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IN" sz="3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Data Visualization</a:t>
            </a:r>
            <a:endParaRPr b="1" sz="3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238075" y="750113"/>
            <a:ext cx="24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 u="sng">
                <a:latin typeface="Lato"/>
                <a:ea typeface="Lato"/>
                <a:cs typeface="Lato"/>
                <a:sym typeface="Lato"/>
              </a:rPr>
              <a:t>Univariate</a:t>
            </a:r>
            <a:r>
              <a:rPr b="1" lang="en-IN" sz="1800" u="sng">
                <a:latin typeface="Lato"/>
                <a:ea typeface="Lato"/>
                <a:cs typeface="Lato"/>
                <a:sym typeface="Lato"/>
              </a:rPr>
              <a:t> Analysis</a:t>
            </a:r>
            <a:r>
              <a:rPr lang="en-I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-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725" y="750100"/>
            <a:ext cx="8294100" cy="5226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85" name="Google Shape;185;p22"/>
          <p:cNvSpPr txBox="1"/>
          <p:nvPr/>
        </p:nvSpPr>
        <p:spPr>
          <a:xfrm>
            <a:off x="160675" y="5145650"/>
            <a:ext cx="3429000" cy="83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u="sng">
                <a:latin typeface="Lato"/>
                <a:ea typeface="Lato"/>
                <a:cs typeface="Lato"/>
                <a:sym typeface="Lato"/>
              </a:rPr>
              <a:t>Observation</a:t>
            </a:r>
            <a:r>
              <a:rPr b="1" lang="en-IN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>
                <a:latin typeface="Lato"/>
                <a:ea typeface="Lato"/>
                <a:cs typeface="Lato"/>
                <a:sym typeface="Lato"/>
              </a:rPr>
              <a:t>: Out of 650 Companies, 37.8% (246 records) belong to "Food and beverage" category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315475" y="1251600"/>
            <a:ext cx="3274200" cy="194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Unique set of "Category" combinations :  10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Unique set of "Category &amp; Sub Category" combinations :  48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Unique set of "Category, Sub Category &amp; Services" combinations :  74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/>
        </p:nvSpPr>
        <p:spPr>
          <a:xfrm>
            <a:off x="190425" y="-12"/>
            <a:ext cx="24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 u="sng">
                <a:latin typeface="Lato"/>
                <a:ea typeface="Lato"/>
                <a:cs typeface="Lato"/>
                <a:sym typeface="Lato"/>
              </a:rPr>
              <a:t>Univariate Analysis</a:t>
            </a:r>
            <a:r>
              <a:rPr lang="en-I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-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190425" y="6257625"/>
            <a:ext cx="8666700" cy="55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200" u="sng">
                <a:latin typeface="Lato"/>
                <a:ea typeface="Lato"/>
                <a:cs typeface="Lato"/>
                <a:sym typeface="Lato"/>
              </a:rPr>
              <a:t>Observation</a:t>
            </a:r>
            <a:r>
              <a:rPr b="1" lang="en-IN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 sz="12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IN" sz="1200">
                <a:latin typeface="Lato"/>
                <a:ea typeface="Lato"/>
                <a:cs typeface="Lato"/>
                <a:sym typeface="Lato"/>
              </a:rPr>
              <a:t>Out of 37.8% (246 records) from "Food and beverage" category, 'Others food service' Service has a major share of 11.06% (71 records)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93" name="Google Shape;193;p23"/>
          <p:cNvGraphicFramePr/>
          <p:nvPr/>
        </p:nvGraphicFramePr>
        <p:xfrm>
          <a:off x="190425" y="4367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{AD42BEB0-D465-44BB-B21B-C77CCF323705}</a:tableStyleId>
              </a:tblPr>
              <a:tblGrid>
                <a:gridCol w="3181975"/>
                <a:gridCol w="634025"/>
              </a:tblGrid>
              <a:tr h="40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‘Food and beverage’ Services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Count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</a:tr>
              <a:tr h="40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Others food service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71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Quick service restaurants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55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Tea and coffee chain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39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Ice creams &amp; yogurt parlors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34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Fine dine restaurants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Multi cuisine restaurant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17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Casual dine restaurants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Bakery &amp; confectionary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4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Juices / smoothies / dairy parlors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Bars, pubs &amp; lounge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4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Snacks / namkeen shops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Online food ordering services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Catering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525" y="436775"/>
            <a:ext cx="7880775" cy="574539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/>
        </p:nvSpPr>
        <p:spPr>
          <a:xfrm>
            <a:off x="190425" y="69288"/>
            <a:ext cx="24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 u="sng">
                <a:latin typeface="Lato"/>
                <a:ea typeface="Lato"/>
                <a:cs typeface="Lato"/>
                <a:sym typeface="Lato"/>
              </a:rPr>
              <a:t>Univariate Analysis</a:t>
            </a:r>
            <a:r>
              <a:rPr lang="en-I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-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190425" y="6278550"/>
            <a:ext cx="86943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u="sng">
                <a:latin typeface="Lato"/>
                <a:ea typeface="Lato"/>
                <a:cs typeface="Lato"/>
                <a:sym typeface="Lato"/>
              </a:rPr>
              <a:t>Observation</a:t>
            </a:r>
            <a:r>
              <a:rPr b="1" lang="en-IN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lang="en-IN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Observation</a:t>
            </a:r>
            <a:r>
              <a:rPr b="1" lang="en-I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Out of 48 ‘Sub Categories’, ‘Food and beverage’ has a great scope of investing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700" y="481275"/>
            <a:ext cx="8110776" cy="5695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graphicFrame>
        <p:nvGraphicFramePr>
          <p:cNvPr id="202" name="Google Shape;202;p24"/>
          <p:cNvGraphicFramePr/>
          <p:nvPr/>
        </p:nvGraphicFramePr>
        <p:xfrm>
          <a:off x="190425" y="48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{AD42BEB0-D465-44BB-B21B-C77CCF323705}</a:tableStyleId>
              </a:tblPr>
              <a:tblGrid>
                <a:gridCol w="3002925"/>
                <a:gridCol w="604875"/>
              </a:tblGrid>
              <a:tr h="48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Sub Categories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Count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</a:tr>
              <a:tr h="48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Food and beverage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71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8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Quick bites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55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8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Health care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53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4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Restaurant and </a:t>
                      </a: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nightclubs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8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Cafe and parlors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4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Bakery sweets and ice cream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37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4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Beauty aesthetics and supplies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29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8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Early education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28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8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Home and office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26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8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Supermarkets and marts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8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Supermarkets and marts                    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/>
        </p:nvSpPr>
        <p:spPr>
          <a:xfrm>
            <a:off x="190425" y="128163"/>
            <a:ext cx="24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 u="sng">
                <a:latin typeface="Lato"/>
                <a:ea typeface="Lato"/>
                <a:cs typeface="Lato"/>
                <a:sym typeface="Lato"/>
              </a:rPr>
              <a:t>Univariate Analysis</a:t>
            </a:r>
            <a:r>
              <a:rPr lang="en-I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-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190425" y="6096475"/>
            <a:ext cx="8639700" cy="55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200" u="sng">
                <a:latin typeface="Lato"/>
                <a:ea typeface="Lato"/>
                <a:cs typeface="Lato"/>
                <a:sym typeface="Lato"/>
              </a:rPr>
              <a:t>Observation</a:t>
            </a:r>
            <a:r>
              <a:rPr b="1" lang="en-IN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 sz="1200">
                <a:latin typeface="Lato"/>
                <a:ea typeface="Lato"/>
                <a:cs typeface="Lato"/>
                <a:sym typeface="Lato"/>
              </a:rPr>
              <a:t>: Out of 11.06% (71 records), 9 companies were set up with a minimum investment of 10 Lakhs. Also to open such Franchise, we need a minimum of 200 Sf. Ft.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975" y="654850"/>
            <a:ext cx="9571824" cy="5329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graphicFrame>
        <p:nvGraphicFramePr>
          <p:cNvPr id="210" name="Google Shape;210;p25"/>
          <p:cNvGraphicFramePr/>
          <p:nvPr/>
        </p:nvGraphicFramePr>
        <p:xfrm>
          <a:off x="190425" y="6548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{AD42BEB0-D465-44BB-B21B-C77CCF323705}</a:tableStyleId>
              </a:tblPr>
              <a:tblGrid>
                <a:gridCol w="687325"/>
                <a:gridCol w="877800"/>
                <a:gridCol w="597650"/>
              </a:tblGrid>
              <a:tr h="628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900"/>
                        <a:t>Min Space Required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900"/>
                        <a:t>Min Investment Size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900"/>
                        <a:t>Count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404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200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1000000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9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04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100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1000000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6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89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700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1000000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4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89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400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1000000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3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89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200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2000000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3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89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400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3000000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2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89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500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3000000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2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89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500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1000000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2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89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250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500000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2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89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250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1000000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2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89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150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500000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2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89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150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1000000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/>
                        <a:t>2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/>
        </p:nvSpPr>
        <p:spPr>
          <a:xfrm>
            <a:off x="295700" y="89588"/>
            <a:ext cx="24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Univariate </a:t>
            </a:r>
            <a:r>
              <a:rPr b="1" lang="en-IN" sz="1800" u="sng">
                <a:latin typeface="Lato"/>
                <a:ea typeface="Lato"/>
                <a:cs typeface="Lato"/>
                <a:sym typeface="Lato"/>
              </a:rPr>
              <a:t>Analysis</a:t>
            </a:r>
            <a:r>
              <a:rPr lang="en-I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-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295700" y="6069525"/>
            <a:ext cx="8496600" cy="73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200" u="sng">
                <a:latin typeface="Lato"/>
                <a:ea typeface="Lato"/>
                <a:cs typeface="Lato"/>
                <a:sym typeface="Lato"/>
              </a:rPr>
              <a:t>Observation</a:t>
            </a:r>
            <a:r>
              <a:rPr b="1" lang="en-IN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 sz="1200">
                <a:latin typeface="Lato"/>
                <a:ea typeface="Lato"/>
                <a:cs typeface="Lato"/>
                <a:sym typeface="Lato"/>
              </a:rPr>
              <a:t>: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IN" sz="1200">
                <a:latin typeface="Lato"/>
                <a:ea typeface="Lato"/>
                <a:cs typeface="Lato"/>
                <a:sym typeface="Lato"/>
              </a:rPr>
              <a:t>‘Sports fitness and entertainment’ require more </a:t>
            </a:r>
            <a:r>
              <a:rPr lang="en-IN" sz="1200">
                <a:latin typeface="Lato"/>
                <a:ea typeface="Lato"/>
                <a:cs typeface="Lato"/>
                <a:sym typeface="Lato"/>
              </a:rPr>
              <a:t>investment</a:t>
            </a:r>
            <a:r>
              <a:rPr lang="en-IN" sz="1200">
                <a:latin typeface="Lato"/>
                <a:ea typeface="Lato"/>
                <a:cs typeface="Lato"/>
                <a:sym typeface="Lato"/>
              </a:rPr>
              <a:t> compared to other categories.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IN" sz="1200">
                <a:latin typeface="Lato"/>
                <a:ea typeface="Lato"/>
                <a:cs typeface="Lato"/>
                <a:sym typeface="Lato"/>
              </a:rPr>
              <a:t>Minimum investment starts at 10,000 INR &amp; goes till 5 Cr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00" y="551300"/>
            <a:ext cx="11600599" cy="5445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/>
        </p:nvSpPr>
        <p:spPr>
          <a:xfrm>
            <a:off x="190425" y="60088"/>
            <a:ext cx="24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Univariate </a:t>
            </a:r>
            <a:r>
              <a:rPr b="1" lang="en-IN" sz="1800" u="sng">
                <a:latin typeface="Lato"/>
                <a:ea typeface="Lato"/>
                <a:cs typeface="Lato"/>
                <a:sym typeface="Lato"/>
              </a:rPr>
              <a:t>Analysis</a:t>
            </a:r>
            <a:r>
              <a:rPr lang="en-I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-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171225" y="6163225"/>
            <a:ext cx="86490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u="sng">
                <a:latin typeface="Lato"/>
                <a:ea typeface="Lato"/>
                <a:cs typeface="Lato"/>
                <a:sym typeface="Lato"/>
              </a:rPr>
              <a:t>Observation</a:t>
            </a:r>
            <a:r>
              <a:rPr b="1" lang="en-IN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>
                <a:latin typeface="Lato"/>
                <a:ea typeface="Lato"/>
                <a:cs typeface="Lato"/>
                <a:sym typeface="Lato"/>
              </a:rPr>
              <a:t>: There are more franchise opportunities for companies whose headquarters is </a:t>
            </a:r>
            <a:r>
              <a:rPr lang="en-IN">
                <a:latin typeface="Lato"/>
                <a:ea typeface="Lato"/>
                <a:cs typeface="Lato"/>
                <a:sym typeface="Lato"/>
              </a:rPr>
              <a:t>located</a:t>
            </a:r>
            <a:r>
              <a:rPr lang="en-IN">
                <a:latin typeface="Lato"/>
                <a:ea typeface="Lato"/>
                <a:cs typeface="Lato"/>
                <a:sym typeface="Lato"/>
              </a:rPr>
              <a:t> in  ‘New Delhi’ </a:t>
            </a:r>
            <a:r>
              <a:rPr lang="en-I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(17%) i.e, Count = 111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725" y="469950"/>
            <a:ext cx="7062969" cy="5635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graphicFrame>
        <p:nvGraphicFramePr>
          <p:cNvPr id="225" name="Google Shape;225;p27"/>
          <p:cNvGraphicFramePr/>
          <p:nvPr/>
        </p:nvGraphicFramePr>
        <p:xfrm>
          <a:off x="171225" y="4699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{AD42BEB0-D465-44BB-B21B-C77CCF323705}</a:tableStyleId>
              </a:tblPr>
              <a:tblGrid>
                <a:gridCol w="3320325"/>
                <a:gridCol w="1432275"/>
              </a:tblGrid>
              <a:tr h="4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Headquarters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Count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</a:tr>
              <a:tr h="4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New Delhi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114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Mumbai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68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Gurugram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49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Faridabad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Bengaluru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Ahmedabad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34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4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Pune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Hyderabad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4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Haveli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13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Kolkata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12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Indore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6" name="Google Shape;226;p27"/>
          <p:cNvSpPr txBox="1"/>
          <p:nvPr/>
        </p:nvSpPr>
        <p:spPr>
          <a:xfrm>
            <a:off x="171225" y="5464675"/>
            <a:ext cx="47526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u="sng">
                <a:latin typeface="Calibri"/>
                <a:ea typeface="Calibri"/>
                <a:cs typeface="Calibri"/>
                <a:sym typeface="Calibri"/>
              </a:rPr>
              <a:t>Note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 - Data generated using Google Maps GeoCoding APIs, OpenStreetMap &amp; folium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9888" y="5147825"/>
            <a:ext cx="147637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/>
        </p:nvSpPr>
        <p:spPr>
          <a:xfrm>
            <a:off x="112000" y="-1"/>
            <a:ext cx="24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 u="sng">
                <a:latin typeface="Lato"/>
                <a:ea typeface="Lato"/>
                <a:cs typeface="Lato"/>
                <a:sym typeface="Lato"/>
              </a:rPr>
              <a:t>Bivariate Analysis</a:t>
            </a:r>
            <a:r>
              <a:rPr lang="en-I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-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190425" y="6369025"/>
            <a:ext cx="8722200" cy="36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200" u="sng">
                <a:latin typeface="Lato"/>
                <a:ea typeface="Lato"/>
                <a:cs typeface="Lato"/>
                <a:sym typeface="Lato"/>
              </a:rPr>
              <a:t>Observation</a:t>
            </a:r>
            <a:r>
              <a:rPr b="1" lang="en-IN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 sz="1200">
                <a:latin typeface="Lato"/>
                <a:ea typeface="Lato"/>
                <a:cs typeface="Lato"/>
                <a:sym typeface="Lato"/>
              </a:rPr>
              <a:t>: ‘New Delhi’ has more </a:t>
            </a:r>
            <a:r>
              <a:rPr lang="en-IN" sz="1200">
                <a:latin typeface="Lato"/>
                <a:ea typeface="Lato"/>
                <a:cs typeface="Lato"/>
                <a:sym typeface="Lato"/>
              </a:rPr>
              <a:t>opportunities</a:t>
            </a:r>
            <a:r>
              <a:rPr lang="en-IN" sz="1200">
                <a:latin typeface="Lato"/>
                <a:ea typeface="Lato"/>
                <a:cs typeface="Lato"/>
                <a:sym typeface="Lato"/>
              </a:rPr>
              <a:t> to open </a:t>
            </a:r>
            <a:r>
              <a:rPr lang="en-IN" sz="1200">
                <a:latin typeface="Lato"/>
                <a:ea typeface="Lato"/>
                <a:cs typeface="Lato"/>
                <a:sym typeface="Lato"/>
              </a:rPr>
              <a:t>regular</a:t>
            </a:r>
            <a:r>
              <a:rPr lang="en-IN" sz="1200">
                <a:latin typeface="Lato"/>
                <a:ea typeface="Lato"/>
                <a:cs typeface="Lato"/>
                <a:sym typeface="Lato"/>
              </a:rPr>
              <a:t> Units or “Multi Units” for </a:t>
            </a:r>
            <a:r>
              <a:rPr lang="en-I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Franchising, compared to other Cities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25" y="435000"/>
            <a:ext cx="11776375" cy="5747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/>
        </p:nvSpPr>
        <p:spPr>
          <a:xfrm>
            <a:off x="150950" y="158263"/>
            <a:ext cx="24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Univariate </a:t>
            </a:r>
            <a:r>
              <a:rPr b="1" lang="en-IN" sz="1800" u="sng">
                <a:latin typeface="Lato"/>
                <a:ea typeface="Lato"/>
                <a:cs typeface="Lato"/>
                <a:sym typeface="Lato"/>
              </a:rPr>
              <a:t>Analysis</a:t>
            </a:r>
            <a:r>
              <a:rPr lang="en-I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-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85175" y="5825000"/>
            <a:ext cx="8758200" cy="83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u="sng">
                <a:latin typeface="Lato"/>
                <a:ea typeface="Lato"/>
                <a:cs typeface="Lato"/>
                <a:sym typeface="Lato"/>
              </a:rPr>
              <a:t>Observation</a:t>
            </a:r>
            <a:r>
              <a:rPr b="1" lang="en-IN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>
                <a:latin typeface="Lato"/>
                <a:ea typeface="Lato"/>
                <a:cs typeface="Lato"/>
                <a:sym typeface="Lato"/>
              </a:rPr>
              <a:t>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I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Companies established in 2020 see good franchise opportunities compared to older companies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Similarly, </a:t>
            </a:r>
            <a:r>
              <a:rPr lang="en-I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More Franchise opportunities/Dealerships started from 2020 onwards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975" y="1389500"/>
            <a:ext cx="5829151" cy="301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75" y="1389500"/>
            <a:ext cx="6022099" cy="301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/>
        </p:nvSpPr>
        <p:spPr>
          <a:xfrm>
            <a:off x="156825" y="125463"/>
            <a:ext cx="24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 u="sng">
                <a:latin typeface="Lato"/>
                <a:ea typeface="Lato"/>
                <a:cs typeface="Lato"/>
                <a:sym typeface="Lato"/>
              </a:rPr>
              <a:t>Uni</a:t>
            </a:r>
            <a:r>
              <a:rPr b="1" lang="en-IN" sz="1800" u="sng">
                <a:latin typeface="Lato"/>
                <a:ea typeface="Lato"/>
                <a:cs typeface="Lato"/>
                <a:sym typeface="Lato"/>
              </a:rPr>
              <a:t>variate Analysis</a:t>
            </a:r>
            <a:r>
              <a:rPr lang="en-I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-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709600" y="6040850"/>
            <a:ext cx="8184600" cy="73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200" u="sng">
                <a:latin typeface="Lato"/>
                <a:ea typeface="Lato"/>
                <a:cs typeface="Lato"/>
                <a:sym typeface="Lato"/>
              </a:rPr>
              <a:t>Observation</a:t>
            </a:r>
            <a:r>
              <a:rPr b="1" lang="en-IN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 sz="1200">
                <a:latin typeface="Lato"/>
                <a:ea typeface="Lato"/>
                <a:cs typeface="Lato"/>
                <a:sym typeface="Lato"/>
              </a:rPr>
              <a:t>: Majority of the Companies need a space b/w 200 to 2000 Sf. Ft. This should be considered while planning to go for franchising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200">
                <a:latin typeface="Lato"/>
                <a:ea typeface="Lato"/>
                <a:cs typeface="Lato"/>
                <a:sym typeface="Lato"/>
              </a:rPr>
              <a:t>Mean - </a:t>
            </a:r>
            <a:r>
              <a:rPr b="1" lang="en-IN" sz="1200">
                <a:latin typeface="Lato"/>
                <a:ea typeface="Lato"/>
                <a:cs typeface="Lato"/>
                <a:sym typeface="Lato"/>
              </a:rPr>
              <a:t>1862 | Median - 800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9" name="Google Shape;2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00" y="587181"/>
            <a:ext cx="10772794" cy="513801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/>
        </p:nvSpPr>
        <p:spPr>
          <a:xfrm>
            <a:off x="105925" y="79188"/>
            <a:ext cx="24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 u="sng">
                <a:latin typeface="Lato"/>
                <a:ea typeface="Lato"/>
                <a:cs typeface="Lato"/>
                <a:sym typeface="Lato"/>
              </a:rPr>
              <a:t>Bivariate Analysis</a:t>
            </a:r>
            <a:r>
              <a:rPr lang="en-I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-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156825" y="6003825"/>
            <a:ext cx="8681700" cy="73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200" u="sng">
                <a:latin typeface="Lato"/>
                <a:ea typeface="Lato"/>
                <a:cs typeface="Lato"/>
                <a:sym typeface="Lato"/>
              </a:rPr>
              <a:t>Observation</a:t>
            </a:r>
            <a:r>
              <a:rPr b="1" lang="en-IN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 sz="1200">
                <a:latin typeface="Lato"/>
                <a:ea typeface="Lato"/>
                <a:cs typeface="Lato"/>
                <a:sym typeface="Lato"/>
              </a:rPr>
              <a:t>: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IN" sz="1200">
                <a:latin typeface="Lato"/>
                <a:ea typeface="Lato"/>
                <a:cs typeface="Lato"/>
                <a:sym typeface="Lato"/>
              </a:rPr>
              <a:t>There are more </a:t>
            </a:r>
            <a:r>
              <a:rPr lang="en-IN" sz="1200">
                <a:latin typeface="Lato"/>
                <a:ea typeface="Lato"/>
                <a:cs typeface="Lato"/>
                <a:sym typeface="Lato"/>
              </a:rPr>
              <a:t>opportunities</a:t>
            </a:r>
            <a:r>
              <a:rPr lang="en-IN" sz="1200">
                <a:latin typeface="Lato"/>
                <a:ea typeface="Lato"/>
                <a:cs typeface="Lato"/>
                <a:sym typeface="Lato"/>
              </a:rPr>
              <a:t> to start a franchise in the companies which were </a:t>
            </a:r>
            <a:r>
              <a:rPr lang="en-IN" sz="1200">
                <a:latin typeface="Lato"/>
                <a:ea typeface="Lato"/>
                <a:cs typeface="Lato"/>
                <a:sym typeface="Lato"/>
              </a:rPr>
              <a:t>established</a:t>
            </a:r>
            <a:r>
              <a:rPr lang="en-IN" sz="1200">
                <a:latin typeface="Lato"/>
                <a:ea typeface="Lato"/>
                <a:cs typeface="Lato"/>
                <a:sym typeface="Lato"/>
              </a:rPr>
              <a:t> in the last 10 years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-I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Many companies started franchising in the last 5 years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025" y="503875"/>
            <a:ext cx="7309450" cy="5400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57" name="Google Shape;2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338" y="847813"/>
            <a:ext cx="1457325" cy="571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31"/>
          <p:cNvGraphicFramePr/>
          <p:nvPr/>
        </p:nvGraphicFramePr>
        <p:xfrm>
          <a:off x="156825" y="540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{AD42BEB0-D465-44BB-B21B-C77CCF323705}</a:tableStyleId>
              </a:tblPr>
              <a:tblGrid>
                <a:gridCol w="1255200"/>
                <a:gridCol w="959050"/>
                <a:gridCol w="1245950"/>
                <a:gridCol w="968300"/>
              </a:tblGrid>
              <a:tr h="55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Establishment Year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Count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Franchise Launch Year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Count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99999"/>
                    </a:solidFill>
                  </a:tcPr>
                </a:tc>
              </a:tr>
              <a:tr h="37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2018 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53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2022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174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2020 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51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2020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103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2019 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45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2021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84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2017 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2018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2015 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39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2019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2016 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2017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37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2014 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2015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26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2021 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2016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18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2010 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27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2014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17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2009 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23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2009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16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2013 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2013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1950 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19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2012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/>
        </p:nvSpPr>
        <p:spPr>
          <a:xfrm>
            <a:off x="625000" y="1084263"/>
            <a:ext cx="3815400" cy="25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Peratla Sujith </a:t>
            </a:r>
            <a:r>
              <a:rPr b="1" i="0" lang="en-IN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(B</a:t>
            </a:r>
            <a:r>
              <a:rPr b="1" lang="en-I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</a:t>
            </a:r>
            <a:r>
              <a:rPr b="1" i="0" lang="en-IN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ec</a:t>
            </a:r>
            <a:r>
              <a:rPr b="1" lang="en-I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b="1" i="0" lang="en-IN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i="0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➔"/>
            </a:pPr>
            <a:r>
              <a:rPr lang="en-I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 years of working experience in Verizon </a:t>
            </a:r>
            <a:r>
              <a:rPr lang="en-I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 a Java developer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➔"/>
            </a:pPr>
            <a:r>
              <a:rPr lang="en-I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Knowledge</a:t>
            </a:r>
            <a:r>
              <a:rPr lang="en-I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 requirement analysis, development and deploying apps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➔"/>
            </a:pPr>
            <a:r>
              <a:rPr lang="en-I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Fascinated with Computer vision &amp; </a:t>
            </a:r>
            <a:r>
              <a:rPr lang="en-I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Natural Language Processing usage in the market today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514600" lvl="0" marL="25146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 mail ID : </a:t>
            </a:r>
            <a:r>
              <a:rPr lang="en-IN" sz="1100" u="sn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sujith</a:t>
            </a:r>
            <a:r>
              <a:rPr lang="en-IN" sz="1100" u="sn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peratla</a:t>
            </a:r>
            <a:r>
              <a:rPr lang="en-IN" sz="1100" u="sn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@gmail.com</a:t>
            </a:r>
            <a:endParaRPr sz="1100" u="sng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Contact : </a:t>
            </a:r>
            <a:r>
              <a:rPr lang="en-IN" sz="1100" u="sn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+91-9160323462</a:t>
            </a:r>
            <a:endParaRPr b="1" sz="1800" u="sng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427656" y="416554"/>
            <a:ext cx="60996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b="0" i="0" lang="en-IN" sz="3200" u="none" cap="none" strike="noStrike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About </a:t>
            </a:r>
            <a:r>
              <a:rPr lang="en-IN" sz="3200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Us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6421450" y="1084275"/>
            <a:ext cx="49296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Jai Bharath Reddy Chalava</a:t>
            </a:r>
            <a:r>
              <a:rPr b="1" lang="en-I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(MBA)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➔"/>
            </a:pPr>
            <a:r>
              <a:rPr lang="en-I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Completed MBA Finance in 2022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➔"/>
            </a:pPr>
            <a:r>
              <a:rPr lang="en-I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Knowledge in C &amp; Tally technologies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➔"/>
            </a:pPr>
            <a:r>
              <a:rPr lang="en-I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Learn Data Science for career opportunities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514600" lvl="0" marL="25146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 mail ID : </a:t>
            </a:r>
            <a:r>
              <a:rPr lang="en-IN" sz="1100" u="sn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bharathchalava@gmail.com</a:t>
            </a:r>
            <a:endParaRPr sz="1100" u="sng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Contact : </a:t>
            </a:r>
            <a:r>
              <a:rPr lang="en-IN" sz="1100" u="sn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+91-6304881088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0750" y="1719626"/>
            <a:ext cx="1300724" cy="151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4"/>
          <p:cNvCxnSpPr/>
          <p:nvPr/>
        </p:nvCxnSpPr>
        <p:spPr>
          <a:xfrm>
            <a:off x="6096000" y="1030525"/>
            <a:ext cx="0" cy="3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9" name="Google Shape;10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92175" y="1572900"/>
            <a:ext cx="1351337" cy="15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/>
        </p:nvSpPr>
        <p:spPr>
          <a:xfrm>
            <a:off x="190425" y="156850"/>
            <a:ext cx="262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 u="sng">
                <a:latin typeface="Lato"/>
                <a:ea typeface="Lato"/>
                <a:cs typeface="Lato"/>
                <a:sym typeface="Lato"/>
              </a:rPr>
              <a:t>Multivariate</a:t>
            </a:r>
            <a:r>
              <a:rPr b="1" lang="en-IN" sz="1800" u="sng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IN" sz="1800" u="sng">
                <a:latin typeface="Lato"/>
                <a:ea typeface="Lato"/>
                <a:cs typeface="Lato"/>
                <a:sym typeface="Lato"/>
              </a:rPr>
              <a:t>Analysis</a:t>
            </a:r>
            <a:r>
              <a:rPr lang="en-I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-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434975" y="5830850"/>
            <a:ext cx="8441100" cy="92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200" u="sng">
                <a:latin typeface="Lato"/>
                <a:ea typeface="Lato"/>
                <a:cs typeface="Lato"/>
                <a:sym typeface="Lato"/>
              </a:rPr>
              <a:t>Observation</a:t>
            </a:r>
            <a:r>
              <a:rPr b="1" lang="en-IN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 sz="1200">
                <a:latin typeface="Lato"/>
                <a:ea typeface="Lato"/>
                <a:cs typeface="Lato"/>
                <a:sym typeface="Lato"/>
              </a:rPr>
              <a:t>: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IN" sz="1200">
                <a:latin typeface="Lato"/>
                <a:ea typeface="Lato"/>
                <a:cs typeface="Lato"/>
                <a:sym typeface="Lato"/>
              </a:rPr>
              <a:t>From this graph, we see that the ‘Minimum Space Required’ is related to ‘Minimum Investment Size’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IN" sz="1200">
                <a:latin typeface="Lato"/>
                <a:ea typeface="Lato"/>
                <a:cs typeface="Lato"/>
                <a:sym typeface="Lato"/>
              </a:rPr>
              <a:t>Investment Amount and Space are </a:t>
            </a:r>
            <a:r>
              <a:rPr lang="en-IN" sz="1200">
                <a:latin typeface="Lato"/>
                <a:ea typeface="Lato"/>
                <a:cs typeface="Lato"/>
                <a:sym typeface="Lato"/>
              </a:rPr>
              <a:t>positively</a:t>
            </a:r>
            <a:r>
              <a:rPr lang="en-IN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 sz="1200">
                <a:latin typeface="Lato"/>
                <a:ea typeface="Lato"/>
                <a:cs typeface="Lato"/>
                <a:sym typeface="Lato"/>
              </a:rPr>
              <a:t>correlated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I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“Investment Amount” and “Space Required” are directly related to each other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593" y="559625"/>
            <a:ext cx="5937357" cy="5181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266" name="Google Shape;2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75" y="559625"/>
            <a:ext cx="5219849" cy="51812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372525" y="265275"/>
            <a:ext cx="67545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IN" sz="3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3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522525" y="884900"/>
            <a:ext cx="6754500" cy="147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More scope of Investment in Food Industry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Can start investing in Companies whose Headquarters are in ‘New Delhi’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Need to consider the “Sub Category” &amp; Sector as well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“Establishment Year” and “Franchising Launch Year” show a positive sign in the last 5 to 10 years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I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“Investment Amount” and “Space Required” are directly related to each other</a:t>
            </a:r>
            <a:r>
              <a:rPr lang="en-I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33"/>
          <p:cNvSpPr txBox="1"/>
          <p:nvPr>
            <p:ph type="title"/>
          </p:nvPr>
        </p:nvSpPr>
        <p:spPr>
          <a:xfrm>
            <a:off x="641275" y="4868175"/>
            <a:ext cx="6712200" cy="73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65000"/>
              <a:buFont typeface="Calibri"/>
              <a:buNone/>
            </a:pPr>
            <a:r>
              <a:rPr b="1" lang="en-IN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Code available at Github - </a:t>
            </a:r>
            <a:r>
              <a:rPr lang="en-IN" sz="2400" u="sn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https://github.com/sujithperatla/Python-EDA-Project</a:t>
            </a:r>
            <a:endParaRPr sz="2400" u="sng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33"/>
          <p:cNvSpPr txBox="1"/>
          <p:nvPr>
            <p:ph type="title"/>
          </p:nvPr>
        </p:nvSpPr>
        <p:spPr>
          <a:xfrm>
            <a:off x="372525" y="2683950"/>
            <a:ext cx="55785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IN" sz="3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Experience with the Project</a:t>
            </a:r>
            <a:endParaRPr b="1" sz="3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3"/>
          <p:cNvSpPr txBox="1"/>
          <p:nvPr/>
        </p:nvSpPr>
        <p:spPr>
          <a:xfrm>
            <a:off x="641263" y="3337500"/>
            <a:ext cx="6712200" cy="126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Able to collaborate more with peers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Understand more on the different domains/industries where Data Analysis is used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Could correlate with real-time problem statements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Understand the core Python libraries &amp; uses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4"/>
          <p:cNvSpPr txBox="1"/>
          <p:nvPr/>
        </p:nvSpPr>
        <p:spPr>
          <a:xfrm>
            <a:off x="1284075" y="2513675"/>
            <a:ext cx="366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Q &amp; A</a:t>
            </a:r>
            <a:endParaRPr i="0" sz="48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74900" y="217100"/>
            <a:ext cx="42912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IN" sz="3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Agenda  </a:t>
            </a:r>
            <a:endParaRPr b="1" sz="3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281452" y="1253325"/>
            <a:ext cx="637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Objective &amp; Problem Statement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Why Franchise India ?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Architecture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Data Collection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Data Extraction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Data Cleaning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Data Visualization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Conclusion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Q &amp; 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98375" y="118400"/>
            <a:ext cx="79692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IN" sz="3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Objective &amp; Problem Statement</a:t>
            </a:r>
            <a:endParaRPr b="1" sz="3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388350" y="1079650"/>
            <a:ext cx="11415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IN" sz="2000">
                <a:latin typeface="Lato"/>
                <a:ea typeface="Lato"/>
                <a:cs typeface="Lato"/>
                <a:sym typeface="Lato"/>
              </a:rPr>
              <a:t>With a lot of </a:t>
            </a:r>
            <a:r>
              <a:rPr lang="en-IN" sz="2000">
                <a:latin typeface="Lato"/>
                <a:ea typeface="Lato"/>
                <a:cs typeface="Lato"/>
                <a:sym typeface="Lato"/>
              </a:rPr>
              <a:t>Companies</a:t>
            </a:r>
            <a:r>
              <a:rPr lang="en-IN" sz="2000">
                <a:latin typeface="Lato"/>
                <a:ea typeface="Lato"/>
                <a:cs typeface="Lato"/>
                <a:sym typeface="Lato"/>
              </a:rPr>
              <a:t> in India, it is very difficult to choose an ideal company to invest. This project will analyse different </a:t>
            </a:r>
            <a:r>
              <a:rPr lang="en-I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franchises based on several factors like - Location, Category, Space, Amount &amp; Time period etc to identify an optimal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IN" sz="2000">
                <a:latin typeface="Lato"/>
                <a:ea typeface="Lato"/>
                <a:cs typeface="Lato"/>
                <a:sym typeface="Lato"/>
              </a:rPr>
              <a:t>So our main goal is provide a easy solution to the end user. As part of our analysis, we </a:t>
            </a:r>
            <a:r>
              <a:rPr lang="en-IN" sz="2000">
                <a:latin typeface="Lato"/>
                <a:ea typeface="Lato"/>
                <a:cs typeface="Lato"/>
                <a:sym typeface="Lato"/>
              </a:rPr>
              <a:t>web scraped</a:t>
            </a:r>
            <a:r>
              <a:rPr lang="en-IN" sz="2000">
                <a:latin typeface="Lato"/>
                <a:ea typeface="Lato"/>
                <a:cs typeface="Lato"/>
                <a:sym typeface="Lato"/>
              </a:rPr>
              <a:t> data from “</a:t>
            </a:r>
            <a:r>
              <a:rPr b="1" i="1" lang="en-IN" sz="2000" u="sn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https://www.franchiseindia.com/</a:t>
            </a:r>
            <a:r>
              <a:rPr lang="en-IN" sz="2000">
                <a:latin typeface="Lato"/>
                <a:ea typeface="Lato"/>
                <a:cs typeface="Lato"/>
                <a:sym typeface="Lato"/>
              </a:rPr>
              <a:t>” website and fetched </a:t>
            </a:r>
            <a:r>
              <a:rPr b="1" lang="en-IN" sz="2000">
                <a:latin typeface="Lato"/>
                <a:ea typeface="Lato"/>
                <a:cs typeface="Lato"/>
                <a:sym typeface="Lato"/>
              </a:rPr>
              <a:t>650 </a:t>
            </a:r>
            <a:r>
              <a:rPr lang="en-IN" sz="2000">
                <a:latin typeface="Lato"/>
                <a:ea typeface="Lato"/>
                <a:cs typeface="Lato"/>
                <a:sym typeface="Lato"/>
              </a:rPr>
              <a:t>records in total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750" y="2803450"/>
            <a:ext cx="9034499" cy="3457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597150" y="83050"/>
            <a:ext cx="44838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IN" sz="3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Why Franchise India ?</a:t>
            </a:r>
            <a:endParaRPr b="1" sz="3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208475" y="924925"/>
            <a:ext cx="8578500" cy="206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3359" lvl="0" marL="228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•"/>
            </a:pPr>
            <a:r>
              <a:rPr i="1" lang="en-IN" sz="1300">
                <a:latin typeface="Lato"/>
                <a:ea typeface="Lato"/>
                <a:cs typeface="Lato"/>
                <a:sym typeface="Lato"/>
              </a:rPr>
              <a:t>As Entrepreneurship and franchising have become an increasingly viable business ownership opportunity, several prospective business owners and entrepreneurs from throughout India are looking for a platform to kickstart their business</a:t>
            </a:r>
            <a:endParaRPr i="1" sz="1300">
              <a:latin typeface="Lato"/>
              <a:ea typeface="Lato"/>
              <a:cs typeface="Lato"/>
              <a:sym typeface="Lato"/>
            </a:endParaRPr>
          </a:p>
          <a:p>
            <a:pPr indent="-213359" lvl="0" marL="228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•"/>
            </a:pPr>
            <a:r>
              <a:rPr i="1" lang="en-I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FranchiseIndia</a:t>
            </a:r>
            <a:r>
              <a:rPr i="1" lang="en-IN" sz="1300">
                <a:latin typeface="Lato"/>
                <a:ea typeface="Lato"/>
                <a:cs typeface="Lato"/>
                <a:sym typeface="Lato"/>
              </a:rPr>
              <a:t> is a one of its kind platform for startups and entrepreneurs to scout for business opportunities, franchise partners and investors from across the country. This forum has played a crucial role in boosting the development of the Indian franchise marketplace from ground zero to a 100 Billion dollar Industry over the past 20 years</a:t>
            </a:r>
            <a:endParaRPr i="1" sz="13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-"/>
            </a:pPr>
            <a:r>
              <a:rPr i="1" lang="en-IN" sz="1300">
                <a:latin typeface="Lato"/>
                <a:ea typeface="Lato"/>
                <a:cs typeface="Lato"/>
                <a:sym typeface="Lato"/>
              </a:rPr>
              <a:t>Gaurav Marya (Chairman, Franchise India Holdings Ltd.)</a:t>
            </a:r>
            <a:endParaRPr i="1"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475" y="3050450"/>
            <a:ext cx="4201500" cy="35519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90650" y="924925"/>
            <a:ext cx="3093675" cy="2510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9325" y="3050450"/>
            <a:ext cx="4327650" cy="352856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597175" y="134750"/>
            <a:ext cx="47478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IN" sz="3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Architecture  </a:t>
            </a:r>
            <a:endParaRPr b="1" sz="3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261625" y="1055800"/>
            <a:ext cx="11632500" cy="52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081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075" y="2374116"/>
            <a:ext cx="2317525" cy="8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98" y="2272237"/>
            <a:ext cx="896950" cy="1079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18"/>
          <p:cNvCxnSpPr>
            <a:stCxn id="139" idx="3"/>
            <a:endCxn id="138" idx="1"/>
          </p:cNvCxnSpPr>
          <p:nvPr/>
        </p:nvCxnSpPr>
        <p:spPr>
          <a:xfrm>
            <a:off x="1419348" y="2812050"/>
            <a:ext cx="7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1" name="Google Shape;14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6288" y="2533951"/>
            <a:ext cx="2275100" cy="556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18"/>
          <p:cNvCxnSpPr>
            <a:stCxn id="138" idx="3"/>
            <a:endCxn id="141" idx="1"/>
          </p:cNvCxnSpPr>
          <p:nvPr/>
        </p:nvCxnSpPr>
        <p:spPr>
          <a:xfrm>
            <a:off x="4474600" y="2812029"/>
            <a:ext cx="48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3" name="Google Shape;14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3075" y="2533975"/>
            <a:ext cx="1495418" cy="556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18"/>
          <p:cNvCxnSpPr>
            <a:stCxn id="143" idx="3"/>
            <a:endCxn id="145" idx="1"/>
          </p:cNvCxnSpPr>
          <p:nvPr/>
        </p:nvCxnSpPr>
        <p:spPr>
          <a:xfrm flipH="1" rot="10800000">
            <a:off x="9208493" y="2246850"/>
            <a:ext cx="934800" cy="5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18"/>
          <p:cNvCxnSpPr>
            <a:stCxn id="143" idx="3"/>
            <a:endCxn id="147" idx="1"/>
          </p:cNvCxnSpPr>
          <p:nvPr/>
        </p:nvCxnSpPr>
        <p:spPr>
          <a:xfrm flipH="1" rot="10800000">
            <a:off x="9208493" y="2807550"/>
            <a:ext cx="8220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18"/>
          <p:cNvCxnSpPr>
            <a:stCxn id="141" idx="3"/>
            <a:endCxn id="143" idx="1"/>
          </p:cNvCxnSpPr>
          <p:nvPr/>
        </p:nvCxnSpPr>
        <p:spPr>
          <a:xfrm>
            <a:off x="7231387" y="2812026"/>
            <a:ext cx="48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9" name="Google Shape;14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11025" y="3090100"/>
            <a:ext cx="1566650" cy="4580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8"/>
          <p:cNvCxnSpPr>
            <a:stCxn id="143" idx="3"/>
            <a:endCxn id="149" idx="1"/>
          </p:cNvCxnSpPr>
          <p:nvPr/>
        </p:nvCxnSpPr>
        <p:spPr>
          <a:xfrm>
            <a:off x="9208493" y="2812050"/>
            <a:ext cx="10026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7" name="Google Shape;14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30619" y="2597675"/>
            <a:ext cx="1747056" cy="4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43300" y="1968800"/>
            <a:ext cx="1566653" cy="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522400" y="3595700"/>
            <a:ext cx="1071600" cy="55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latin typeface="Lato"/>
                <a:ea typeface="Lato"/>
                <a:cs typeface="Lato"/>
                <a:sym typeface="Lato"/>
              </a:rPr>
              <a:t>Data Collection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2541829" y="3595700"/>
            <a:ext cx="2075100" cy="55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latin typeface="Lato"/>
                <a:ea typeface="Lato"/>
                <a:cs typeface="Lato"/>
                <a:sym typeface="Lato"/>
              </a:rPr>
              <a:t>Perform Web </a:t>
            </a:r>
            <a:r>
              <a:rPr lang="en-IN" sz="1200">
                <a:latin typeface="Lato"/>
                <a:ea typeface="Lato"/>
                <a:cs typeface="Lato"/>
                <a:sym typeface="Lato"/>
              </a:rPr>
              <a:t>Scraping - Data Extraction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5294575" y="3595700"/>
            <a:ext cx="1566600" cy="55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latin typeface="Calibri"/>
                <a:ea typeface="Calibri"/>
                <a:cs typeface="Calibri"/>
                <a:sym typeface="Calibri"/>
              </a:rPr>
              <a:t>Fetch from the </a:t>
            </a:r>
            <a:r>
              <a:rPr lang="en-IN" sz="1200">
                <a:latin typeface="Calibri"/>
                <a:ea typeface="Calibri"/>
                <a:cs typeface="Calibri"/>
                <a:sym typeface="Calibri"/>
              </a:rPr>
              <a:t>website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7899675" y="3595700"/>
            <a:ext cx="1566600" cy="55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latin typeface="Calibri"/>
                <a:ea typeface="Calibri"/>
                <a:cs typeface="Calibri"/>
                <a:sym typeface="Calibri"/>
              </a:rPr>
              <a:t>Create DataFrame &amp; clean data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10390825" y="3620900"/>
            <a:ext cx="1071600" cy="55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latin typeface="Calibri"/>
                <a:ea typeface="Calibri"/>
                <a:cs typeface="Calibri"/>
                <a:sym typeface="Calibri"/>
              </a:rPr>
              <a:t>Perform Visualization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title"/>
          </p:nvPr>
        </p:nvSpPr>
        <p:spPr>
          <a:xfrm>
            <a:off x="583050" y="83275"/>
            <a:ext cx="3063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IN" sz="3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Data Collection</a:t>
            </a:r>
            <a:endParaRPr b="1" sz="3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00" y="2235575"/>
            <a:ext cx="7822476" cy="4386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650" y="223275"/>
            <a:ext cx="8262775" cy="43249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555300" y="83275"/>
            <a:ext cx="32577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IN" sz="3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r>
              <a:rPr b="1" lang="en-IN" sz="3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Extraction</a:t>
            </a:r>
            <a:endParaRPr b="1" sz="3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725" y="152400"/>
            <a:ext cx="5018875" cy="309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50" y="688975"/>
            <a:ext cx="7159274" cy="5960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title"/>
          </p:nvPr>
        </p:nvSpPr>
        <p:spPr>
          <a:xfrm>
            <a:off x="610800" y="153525"/>
            <a:ext cx="2859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IN" sz="3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Data Cleaning</a:t>
            </a:r>
            <a:endParaRPr b="1" sz="3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219100" y="999400"/>
            <a:ext cx="3095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Removed </a:t>
            </a:r>
            <a:r>
              <a:rPr lang="en-IN">
                <a:latin typeface="Lato"/>
                <a:ea typeface="Lato"/>
                <a:cs typeface="Lato"/>
                <a:sym typeface="Lato"/>
              </a:rPr>
              <a:t>unnecessary</a:t>
            </a:r>
            <a:r>
              <a:rPr lang="en-IN">
                <a:latin typeface="Lato"/>
                <a:ea typeface="Lato"/>
                <a:cs typeface="Lato"/>
                <a:sym typeface="Lato"/>
              </a:rPr>
              <a:t> columns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Checked for Duplicates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Removed Spaces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Removed Zeros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Removed NaN records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Data Type </a:t>
            </a:r>
            <a:r>
              <a:rPr lang="en-IN">
                <a:latin typeface="Lato"/>
                <a:ea typeface="Lato"/>
                <a:cs typeface="Lato"/>
                <a:sym typeface="Lato"/>
              </a:rPr>
              <a:t>conversion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IN">
                <a:latin typeface="Lato"/>
                <a:ea typeface="Lato"/>
                <a:cs typeface="Lato"/>
                <a:sym typeface="Lato"/>
              </a:rPr>
              <a:t>Outliers removal*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475" y="153525"/>
            <a:ext cx="8365799" cy="51459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75" y="5449450"/>
            <a:ext cx="8579626" cy="126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